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79" r:id="rId7"/>
    <p:sldId id="260" r:id="rId8"/>
    <p:sldId id="261" r:id="rId9"/>
    <p:sldId id="276" r:id="rId10"/>
    <p:sldId id="278" r:id="rId11"/>
    <p:sldId id="263" r:id="rId12"/>
    <p:sldId id="264" r:id="rId13"/>
    <p:sldId id="280" r:id="rId14"/>
    <p:sldId id="266" r:id="rId15"/>
    <p:sldId id="267" r:id="rId16"/>
    <p:sldId id="282" r:id="rId17"/>
    <p:sldId id="281" r:id="rId18"/>
    <p:sldId id="271" r:id="rId19"/>
    <p:sldId id="285" r:id="rId20"/>
    <p:sldId id="268" r:id="rId21"/>
    <p:sldId id="269" r:id="rId22"/>
    <p:sldId id="286" r:id="rId23"/>
    <p:sldId id="283" r:id="rId24"/>
    <p:sldId id="277" r:id="rId25"/>
    <p:sldId id="273" r:id="rId26"/>
    <p:sldId id="270" r:id="rId27"/>
    <p:sldId id="284" r:id="rId28"/>
    <p:sldId id="27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3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7;&#1072;&#1084;%20&#1087;&#1086;%20&#1042;&#1052;&#1056;\&#1057;&#1077;&#1084;&#1080;&#1085;&#1072;&#1088;&#1099;\&#1052;&#1091;&#1085;&#1080;&#1094;&#1080;&#1087;&#1072;&#1083;&#1100;&#1085;&#1099;&#1081;%20&#1089;&#1077;&#1084;&#1080;&#1085;&#1072;&#1088;\21.12.21%20&#1062;&#1080;&#1092;&#1088;&#1086;&#1074;&#1099;&#1077;%20&#1090;&#1077;&#1093;&#1085;&#1086;&#1083;&#1086;&#1075;&#1080;&#1080;%20&#1055;&#1086;&#1089;&#1090;&#1085;&#1080;&#1082;&#1086;&#1074;&#1072;%20&#1040;&#1057;\&#1082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7;&#1072;&#1084;%20&#1087;&#1086;%20&#1042;&#1052;&#1056;\&#1057;&#1077;&#1084;&#1080;&#1085;&#1072;&#1088;&#1099;\&#1052;&#1091;&#1085;&#1080;&#1094;&#1080;&#1087;&#1072;&#1083;&#1100;&#1085;&#1099;&#1081;%20&#1089;&#1077;&#1084;&#1080;&#1085;&#1072;&#1088;\21.12.21%20&#1062;&#1080;&#1092;&#1088;&#1086;&#1074;&#1099;&#1077;%20&#1090;&#1077;&#1093;&#1085;&#1086;&#1083;&#1086;&#1075;&#1080;&#1080;%20&#1055;&#1086;&#1089;&#1090;&#1085;&#1080;&#1082;&#1086;&#1074;&#1072;%20&#1040;&#1057;\&#1082;%20&#1087;&#1088;&#1077;&#1079;&#1077;&#1085;&#1090;&#1072;&#1094;&#108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094361544276167"/>
          <c:y val="0"/>
          <c:w val="0.44602116520619306"/>
          <c:h val="0.8495680493251816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1333184019709437E-2"/>
                  <c:y val="-1.3888864586413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3331840197094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333184019709437E-2"/>
                  <c:y val="-2.7777729172827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8888266748788566E-3"/>
                  <c:y val="-5.5555458345654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444357344830379E-2"/>
                  <c:y val="5.5555458345654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Лист2!$A$3:$A$7</c:f>
              <c:strCache>
                <c:ptCount val="5"/>
                <c:pt idx="0">
                  <c:v>Обучение использованию с Microsoft Office Excel </c:v>
                </c:pt>
                <c:pt idx="1">
                  <c:v>Обучение использованию  с Microsoft Office Word </c:v>
                </c:pt>
                <c:pt idx="2">
                  <c:v>Обучение информационной безопасности в сети интернет</c:v>
                </c:pt>
                <c:pt idx="3">
                  <c:v>ИКТ – грамотность: работа с социальными сетями и приложениями на мобильном устройстве</c:v>
                </c:pt>
                <c:pt idx="4">
                  <c:v>ИКТ-образование </c:v>
                </c:pt>
              </c:strCache>
            </c:strRef>
          </c:cat>
          <c:val>
            <c:numRef>
              <c:f>Лист2!$B$3:$B$7</c:f>
              <c:numCache>
                <c:formatCode>0%</c:formatCode>
                <c:ptCount val="5"/>
                <c:pt idx="0">
                  <c:v>0.69000000000000095</c:v>
                </c:pt>
                <c:pt idx="1">
                  <c:v>0.69000000000000095</c:v>
                </c:pt>
                <c:pt idx="2">
                  <c:v>0.69000000000000095</c:v>
                </c:pt>
                <c:pt idx="3">
                  <c:v>0.1</c:v>
                </c:pt>
                <c:pt idx="4">
                  <c:v>0.96000000000000063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721048"/>
        <c:axId val="236723008"/>
        <c:axId val="0"/>
      </c:bar3DChart>
      <c:catAx>
        <c:axId val="236721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just">
              <a:defRPr sz="1400" i="0">
                <a:latin typeface="Georgia" pitchFamily="18" charset="0"/>
                <a:cs typeface="Times New Roman" pitchFamily="18" charset="0"/>
              </a:defRPr>
            </a:pPr>
            <a:endParaRPr lang="ru-RU"/>
          </a:p>
        </c:txPr>
        <c:crossAx val="236723008"/>
        <c:crosses val="autoZero"/>
        <c:auto val="1"/>
        <c:lblAlgn val="ctr"/>
        <c:lblOffset val="100"/>
        <c:noMultiLvlLbl val="0"/>
      </c:catAx>
      <c:valAx>
        <c:axId val="23672300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6721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713380899141806E-2"/>
          <c:y val="9.0342446890033776E-2"/>
          <c:w val="0.89712642467276749"/>
          <c:h val="0.66940470524557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Лист1!$B$3:$B$6</c:f>
              <c:strCache>
                <c:ptCount val="4"/>
                <c:pt idx="0">
                  <c:v>Посещаю регулярно</c:v>
                </c:pt>
                <c:pt idx="1">
                  <c:v>Посещаю сайт 1-2 раза в неделю</c:v>
                </c:pt>
                <c:pt idx="2">
                  <c:v>Посещаю сайт редко</c:v>
                </c:pt>
                <c:pt idx="3">
                  <c:v>Не посещаю</c:v>
                </c:pt>
              </c:strCache>
            </c:strRef>
          </c:cat>
          <c:val>
            <c:numRef>
              <c:f>Лист1!$D$3:$D$6</c:f>
              <c:numCache>
                <c:formatCode>0.0%</c:formatCode>
                <c:ptCount val="4"/>
                <c:pt idx="0">
                  <c:v>0.72100000000000064</c:v>
                </c:pt>
                <c:pt idx="1">
                  <c:v>0.1120000000000001</c:v>
                </c:pt>
                <c:pt idx="2">
                  <c:v>0.1120000000000001</c:v>
                </c:pt>
                <c:pt idx="3">
                  <c:v>5.6000000000000022E-2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6726928"/>
        <c:axId val="236723400"/>
      </c:barChart>
      <c:catAx>
        <c:axId val="23672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6723400"/>
        <c:crosses val="autoZero"/>
        <c:auto val="1"/>
        <c:lblAlgn val="ctr"/>
        <c:lblOffset val="100"/>
        <c:noMultiLvlLbl val="0"/>
      </c:catAx>
      <c:valAx>
        <c:axId val="23672340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36726928"/>
        <c:crosses val="autoZero"/>
        <c:crossBetween val="between"/>
      </c:valAx>
    </c:plotArea>
    <c:plotVisOnly val="1"/>
    <c:dispBlanksAs val="gap"/>
    <c:showDLblsOverMax val="0"/>
  </c:chart>
  <c:spPr>
    <a:noFill/>
    <a:ln>
      <a:solidFill>
        <a:srgbClr val="F79646">
          <a:lumMod val="75000"/>
          <a:alpha val="56000"/>
        </a:srgbClr>
      </a:solidFill>
    </a:ln>
  </c:spPr>
  <c:txPr>
    <a:bodyPr/>
    <a:lstStyle/>
    <a:p>
      <a:pPr>
        <a:defRPr>
          <a:latin typeface="Georgia" pitchFamily="18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0754-5D0B-4BE3-A1C9-A3DE43898624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34126-E797-4AC3-A0F2-A78F2727F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630DF-3467-4DAE-91E9-0989771A5BCF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89C2-7389-4EF3-88FB-8A4B32FFF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7F70-4F15-4C99-942B-957F7A59AFA7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0B7A-7588-4107-A4F5-3D8795735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AC7F-AE25-4119-9F1F-44BBC2EDB015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A9AD6-DFA3-4B4C-BB3D-9CA45A61D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73E5-89A1-49AA-A45F-EB67B5386ED5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6C18-3A54-4DAE-98D4-52308B517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7C90C-5F01-44AC-AE33-7049D1AEB699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3820-34EE-4484-958B-AE4D6750A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3228-E7B6-4BA4-B4E1-C7A6018B1C00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D119-1638-4026-BCF6-F266563E8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2FD49-617A-4D72-8E7A-A88D2D47CB0B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AA54-AA58-4A85-9D4F-8CBA9EE07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81C1-91C0-4F98-8628-63819C75289B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F708-9F7E-4261-97CD-15E2F2792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8A2D5-73AF-458D-9FB1-40BB5FF84B4D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5A766-6AB0-451C-8B15-8DCF19C7D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57940-1110-448C-A461-1063C8D5FEB9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C6BF-C0A0-4E55-BAC0-1E901992D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9D3E-8C6F-436B-B923-A9FB79DF0490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4EC2-48FD-44C4-8868-12436D042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0B7EE-5CB0-4337-BDAA-E9D9E4D5FB63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27037-B202-49B4-B4B1-B13E3C3EE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6C41E-C401-45F4-9C98-C7E04BACC267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73E2-8A76-4BD2-B361-104287EED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03162-3F8B-48F3-B2E3-5E1B6107622E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4593-45C0-4904-BDAF-2C35EABE5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010CF-7338-4902-B504-93632D56EB7C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A031-EB04-4C92-88AD-DB0867E77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50AF3-08E9-492A-B4CE-6B6A61460E3B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F371E-B407-41F9-8E2E-03E89515D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DD100-EFA6-486E-8833-15B34DEC728C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3CC45-79D2-4956-AE2E-5329F57B4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86F7-B992-4890-B068-BBDE0F04ABA2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231D-85D2-4DD0-807C-DCA208945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F546-8D06-427D-B838-1AAA5492EDAC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C5C58-F02A-4833-8E1A-8169D1F5A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56E0D-A908-469A-88F2-E8668592875A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A83B-2793-41E7-835C-DE9141122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1DC29-6BF3-4542-8F0C-B9BA95ABCA2B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284D-7C1A-4021-B56F-57D1A6F2B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581E6D-57EA-4950-BAC1-1CA0F96BEA85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91DE9E-0D55-421E-AD9F-3CCDB7522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9" descr="24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D664C3-71BE-4259-B505-6D0ABE84AC56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FDF11-C4A8-47B2-9076-0AD9987C6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Рисунок 9" descr="12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Sol-ds@oktregion.ru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detsadsolnyshko.86.i-schools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leksandrkostylev5.wixsite.com/-site-1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vk.com/public20827483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su/9SaN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goo.su/9rjQ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hyperlink" Target="https://qrcode.tec-it.com/ru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hyperlink" Target="http://qrcoder.ru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ru.qr-code-generator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ol-ds@oktregion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etsadsolnyshko.86.i-schools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3" y="928688"/>
            <a:ext cx="657225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Муниципальный семинар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«Цифровая грамотность педагога дошкольной организации»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21 декабря 2021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2875" y="214313"/>
            <a:ext cx="6929438" cy="357187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+mn-cs"/>
              </a:rPr>
              <a:t>Муниципальное бюджетное дошкольное образовательное учреждение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+mn-cs"/>
              </a:rPr>
              <a:t>«Детский сад общеразвивающего вида «Солнышко»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2875" y="3214688"/>
            <a:ext cx="4572000" cy="1928812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Доклад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«Технологии эффективного взаимодействия с родителями в цифровой образовательной среде»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9250" y="6215063"/>
            <a:ext cx="3429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+mn-cs"/>
              </a:rPr>
              <a:t>Автор :старший воспитатель МБДОУ «ДСОВ «Солнышко» Постникова А.С.</a:t>
            </a:r>
          </a:p>
        </p:txBody>
      </p:sp>
      <p:pic>
        <p:nvPicPr>
          <p:cNvPr id="3078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21-12-08_15-13-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3" y="1785938"/>
            <a:ext cx="4130675" cy="2857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Рисунок 5" descr="vibwhat.jpg"/>
          <p:cNvPicPr>
            <a:picLocks noChangeAspect="1"/>
          </p:cNvPicPr>
          <p:nvPr/>
        </p:nvPicPr>
        <p:blipFill>
          <a:blip r:embed="rId4"/>
          <a:srcRect l="6000" t="8543" r="8000" b="14561"/>
          <a:stretch>
            <a:fillRect/>
          </a:stretch>
        </p:blipFill>
        <p:spPr bwMode="auto">
          <a:xfrm>
            <a:off x="357188" y="6000750"/>
            <a:ext cx="18573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8" descr="qrcode_detsadsolnyshko.86.i-schools.ru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78631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9" descr="qrcode1638879657.png"/>
          <p:cNvPicPr>
            <a:picLocks noChangeAspect="1"/>
          </p:cNvPicPr>
          <p:nvPr/>
        </p:nvPicPr>
        <p:blipFill>
          <a:blip r:embed="rId6"/>
          <a:srcRect l="7143" t="7143" r="7143" b="7143"/>
          <a:stretch>
            <a:fillRect/>
          </a:stretch>
        </p:blipFill>
        <p:spPr bwMode="auto">
          <a:xfrm>
            <a:off x="5214938" y="4857750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Прямоугольник 10"/>
          <p:cNvSpPr>
            <a:spLocks noChangeArrowheads="1"/>
          </p:cNvSpPr>
          <p:nvPr/>
        </p:nvSpPr>
        <p:spPr bwMode="auto">
          <a:xfrm>
            <a:off x="1428750" y="4786313"/>
            <a:ext cx="33575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300">
                <a:latin typeface="Georgia" pitchFamily="18" charset="0"/>
                <a:cs typeface="Times New Roman" pitchFamily="18" charset="0"/>
                <a:hlinkClick r:id="rId7"/>
              </a:rPr>
              <a:t>detsadsolnyshko.86.i-schools.ru</a:t>
            </a:r>
            <a:r>
              <a:rPr lang="en-US" sz="130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endParaRPr lang="ru-RU" sz="1300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Прямоугольник 11"/>
          <p:cNvSpPr>
            <a:spLocks noChangeArrowheads="1"/>
          </p:cNvSpPr>
          <p:nvPr/>
        </p:nvSpPr>
        <p:spPr bwMode="auto">
          <a:xfrm>
            <a:off x="6215063" y="4857750"/>
            <a:ext cx="235743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Georgia" pitchFamily="18" charset="0"/>
                <a:cs typeface="Times New Roman" pitchFamily="18" charset="0"/>
                <a:hlinkClick r:id="rId8"/>
              </a:rPr>
              <a:t>S</a:t>
            </a:r>
            <a:r>
              <a:rPr lang="en-US" sz="1300">
                <a:latin typeface="Georgia" pitchFamily="18" charset="0"/>
                <a:cs typeface="Times New Roman" pitchFamily="18" charset="0"/>
                <a:hlinkClick r:id="rId8"/>
              </a:rPr>
              <a:t>ol-ds@oktregion.ru</a:t>
            </a:r>
            <a:endParaRPr lang="en-US" sz="130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2021-12-15_11-27-2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63" y="1785938"/>
            <a:ext cx="4143375" cy="2857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8" name="TextBox 13"/>
          <p:cNvSpPr txBox="1">
            <a:spLocks noChangeArrowheads="1"/>
          </p:cNvSpPr>
          <p:nvPr/>
        </p:nvSpPr>
        <p:spPr bwMode="auto">
          <a:xfrm>
            <a:off x="500063" y="714375"/>
            <a:ext cx="6500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Информационно-коммуникационные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формы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571500" y="714375"/>
            <a:ext cx="6357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Личные сайты педагогов  и страницы групп</a:t>
            </a:r>
          </a:p>
        </p:txBody>
      </p:sp>
      <p:pic>
        <p:nvPicPr>
          <p:cNvPr id="6" name="Рисунок 5" descr="2021-12-07_16-41-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28750"/>
            <a:ext cx="4075113" cy="35004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2021-12-07_16-43-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1428750"/>
            <a:ext cx="3929063" cy="34798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8" name="Рисунок 12" descr="qrcode_aleksandrkostylev5.wixsite.com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500062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13" descr="qrcode_vk.co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507206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Прямоугольник 14"/>
          <p:cNvSpPr>
            <a:spLocks noChangeArrowheads="1"/>
          </p:cNvSpPr>
          <p:nvPr/>
        </p:nvSpPr>
        <p:spPr bwMode="auto">
          <a:xfrm>
            <a:off x="6143625" y="5429250"/>
            <a:ext cx="2792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400">
                <a:latin typeface="Georgia" pitchFamily="18" charset="0"/>
                <a:cs typeface="Times New Roman" pitchFamily="18" charset="0"/>
                <a:hlinkClick r:id="rId7"/>
              </a:rPr>
              <a:t>vk.com/public208274833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Прямоугольник 15"/>
          <p:cNvSpPr>
            <a:spLocks noChangeArrowheads="1"/>
          </p:cNvSpPr>
          <p:nvPr/>
        </p:nvSpPr>
        <p:spPr bwMode="auto">
          <a:xfrm>
            <a:off x="1500188" y="5500688"/>
            <a:ext cx="374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1400">
                <a:latin typeface="Georgia" pitchFamily="18" charset="0"/>
                <a:cs typeface="Times New Roman" pitchFamily="18" charset="0"/>
                <a:hlinkClick r:id="rId8"/>
              </a:rPr>
              <a:t>aleksandrkostylev5.wixsite.com</a:t>
            </a:r>
            <a:r>
              <a:rPr lang="en-US" sz="1400">
                <a:latin typeface="Times New Roman" pitchFamily="18" charset="0"/>
                <a:cs typeface="Times New Roman" pitchFamily="18" charset="0"/>
                <a:hlinkClick r:id="rId8"/>
              </a:rPr>
              <a:t>/-site-1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500063" y="714375"/>
            <a:ext cx="6429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Личные сайты педагогов  и страницы групп</a:t>
            </a:r>
          </a:p>
        </p:txBody>
      </p:sp>
      <p:pic>
        <p:nvPicPr>
          <p:cNvPr id="6" name="Рисунок 5" descr="2021-12-07_16-41-18.png"/>
          <p:cNvPicPr>
            <a:picLocks noChangeAspect="1"/>
          </p:cNvPicPr>
          <p:nvPr/>
        </p:nvPicPr>
        <p:blipFill>
          <a:blip r:embed="rId3"/>
          <a:srcRect r="10857"/>
          <a:stretch>
            <a:fillRect/>
          </a:stretch>
        </p:blipFill>
        <p:spPr>
          <a:xfrm>
            <a:off x="285750" y="1770063"/>
            <a:ext cx="4357688" cy="25876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2021-12-07_16-43-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3" y="1785938"/>
            <a:ext cx="4154487" cy="25717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Рисунок 12" descr="qrcode_aleksandrkostylev5.wixsite.com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478631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3" descr="qrcode_vk.co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" y="47148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Прямоугольник 9"/>
          <p:cNvSpPr>
            <a:spLocks noChangeArrowheads="1"/>
          </p:cNvSpPr>
          <p:nvPr/>
        </p:nvSpPr>
        <p:spPr bwMode="auto">
          <a:xfrm>
            <a:off x="1785938" y="5357813"/>
            <a:ext cx="181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Georgia" pitchFamily="18" charset="0"/>
                <a:cs typeface="Times New Roman" pitchFamily="18" charset="0"/>
                <a:hlinkClick r:id="rId7"/>
              </a:rPr>
              <a:t>https://goo.su/9rjQ</a:t>
            </a:r>
            <a:r>
              <a:rPr lang="en-US" sz="1400">
                <a:latin typeface="Georgia" pitchFamily="18" charset="0"/>
                <a:cs typeface="Times New Roman" pitchFamily="18" charset="0"/>
              </a:rPr>
              <a:t> </a:t>
            </a:r>
            <a:endParaRPr lang="ru-RU" sz="140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4345" name="Прямоугольник 11"/>
          <p:cNvSpPr>
            <a:spLocks noChangeArrowheads="1"/>
          </p:cNvSpPr>
          <p:nvPr/>
        </p:nvSpPr>
        <p:spPr bwMode="auto">
          <a:xfrm>
            <a:off x="7143750" y="5143500"/>
            <a:ext cx="1711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Georgia" pitchFamily="18" charset="0"/>
                <a:cs typeface="Times New Roman" pitchFamily="18" charset="0"/>
                <a:hlinkClick r:id="rId8"/>
              </a:rPr>
              <a:t>https</a:t>
            </a:r>
            <a:r>
              <a:rPr lang="en-US" sz="1400">
                <a:latin typeface="Times New Roman" pitchFamily="18" charset="0"/>
                <a:cs typeface="Times New Roman" pitchFamily="18" charset="0"/>
                <a:hlinkClick r:id="rId8"/>
              </a:rPr>
              <a:t>://goo.su/9SaN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357188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Сайт 1 младшей группы «А»</a:t>
            </a:r>
          </a:p>
        </p:txBody>
      </p:sp>
      <p:pic>
        <p:nvPicPr>
          <p:cNvPr id="13" name="Рисунок 12" descr="2021-12-07_16-39-50.png"/>
          <p:cNvPicPr>
            <a:picLocks noChangeAspect="1"/>
          </p:cNvPicPr>
          <p:nvPr/>
        </p:nvPicPr>
        <p:blipFill>
          <a:blip r:embed="rId2"/>
          <a:srcRect r="1124" b="4361"/>
          <a:stretch>
            <a:fillRect/>
          </a:stretch>
        </p:blipFill>
        <p:spPr>
          <a:xfrm>
            <a:off x="1000125" y="1357313"/>
            <a:ext cx="6858000" cy="30575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2021-12-07_17-03-48.png"/>
          <p:cNvPicPr>
            <a:picLocks noChangeAspect="1"/>
          </p:cNvPicPr>
          <p:nvPr/>
        </p:nvPicPr>
        <p:blipFill>
          <a:blip r:embed="rId3"/>
          <a:srcRect l="16364" t="11996" r="14545"/>
          <a:stretch>
            <a:fillRect/>
          </a:stretch>
        </p:blipFill>
        <p:spPr>
          <a:xfrm>
            <a:off x="4572000" y="4572000"/>
            <a:ext cx="3279775" cy="20716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2021-12-07_17-03-48.png"/>
          <p:cNvPicPr>
            <a:picLocks noChangeAspect="1"/>
          </p:cNvPicPr>
          <p:nvPr/>
        </p:nvPicPr>
        <p:blipFill>
          <a:blip r:embed="rId4"/>
          <a:srcRect l="10909" r="16364"/>
          <a:stretch>
            <a:fillRect/>
          </a:stretch>
        </p:blipFill>
        <p:spPr>
          <a:xfrm>
            <a:off x="1000125" y="4572000"/>
            <a:ext cx="3452813" cy="20716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6" name="Рисунок 7" descr="1437676150_2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2021-12-07_16-39-50.png"/>
          <p:cNvPicPr>
            <a:picLocks noChangeAspect="1"/>
          </p:cNvPicPr>
          <p:nvPr/>
        </p:nvPicPr>
        <p:blipFill>
          <a:blip r:embed="rId3"/>
          <a:srcRect r="1694"/>
          <a:stretch>
            <a:fillRect/>
          </a:stretch>
        </p:blipFill>
        <p:spPr>
          <a:xfrm>
            <a:off x="714375" y="1643063"/>
            <a:ext cx="7977188" cy="4000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85750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Сайт 1 младшей группы «А»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2021-12-07_16-39-50.png"/>
          <p:cNvPicPr>
            <a:picLocks noChangeAspect="1"/>
          </p:cNvPicPr>
          <p:nvPr/>
        </p:nvPicPr>
        <p:blipFill>
          <a:blip r:embed="rId3"/>
          <a:srcRect r="775"/>
          <a:stretch>
            <a:fillRect/>
          </a:stretch>
        </p:blipFill>
        <p:spPr>
          <a:xfrm>
            <a:off x="571500" y="1785938"/>
            <a:ext cx="8027988" cy="36655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57188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Сайт 1 младшей группы «А»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2021-12-07_16-39-50.png"/>
          <p:cNvPicPr>
            <a:picLocks noChangeAspect="1"/>
          </p:cNvPicPr>
          <p:nvPr/>
        </p:nvPicPr>
        <p:blipFill>
          <a:blip r:embed="rId3"/>
          <a:srcRect l="8269" r="6288" b="12000"/>
          <a:stretch>
            <a:fillRect/>
          </a:stretch>
        </p:blipFill>
        <p:spPr>
          <a:xfrm>
            <a:off x="714375" y="1785938"/>
            <a:ext cx="7739063" cy="36623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6" name="Прямоугольник 9"/>
          <p:cNvSpPr>
            <a:spLocks noChangeArrowheads="1"/>
          </p:cNvSpPr>
          <p:nvPr/>
        </p:nvSpPr>
        <p:spPr bwMode="auto">
          <a:xfrm>
            <a:off x="1714500" y="1428750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страница «Фотоальбом»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57188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Сайт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1 младшей группы «А»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021-12-07_16-39-50.png"/>
          <p:cNvPicPr>
            <a:picLocks noChangeAspect="1"/>
          </p:cNvPicPr>
          <p:nvPr/>
        </p:nvPicPr>
        <p:blipFill>
          <a:blip r:embed="rId3"/>
          <a:srcRect r="917"/>
          <a:stretch>
            <a:fillRect/>
          </a:stretch>
        </p:blipFill>
        <p:spPr>
          <a:xfrm>
            <a:off x="714375" y="1928813"/>
            <a:ext cx="7715250" cy="35607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0" name="Прямоугольник 11"/>
          <p:cNvSpPr>
            <a:spLocks noChangeArrowheads="1"/>
          </p:cNvSpPr>
          <p:nvPr/>
        </p:nvSpPr>
        <p:spPr bwMode="auto">
          <a:xfrm>
            <a:off x="2357438" y="142875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Страница сайта  «Новости» 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357188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</a:rPr>
              <a:t>Сайт 1 младшей группы «А»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021-12-07_16-39-50.png"/>
          <p:cNvPicPr>
            <a:picLocks noChangeAspect="1"/>
          </p:cNvPicPr>
          <p:nvPr/>
        </p:nvPicPr>
        <p:blipFill>
          <a:blip r:embed="rId3"/>
          <a:srcRect r="862"/>
          <a:stretch>
            <a:fillRect/>
          </a:stretch>
        </p:blipFill>
        <p:spPr>
          <a:xfrm>
            <a:off x="642938" y="1714500"/>
            <a:ext cx="8020050" cy="37036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57188" y="714375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sz="2000" b="1">
                <a:latin typeface="Georgia" pitchFamily="18" charset="0"/>
              </a:rPr>
              <a:t>Сайт 1 младшей группы «А»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11"/>
          <p:cNvSpPr>
            <a:spLocks noChangeArrowheads="1"/>
          </p:cNvSpPr>
          <p:nvPr/>
        </p:nvSpPr>
        <p:spPr bwMode="auto">
          <a:xfrm>
            <a:off x="571500" y="1714500"/>
            <a:ext cx="79295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Наряду с созданием персонального сайта, многие педагоги ищут такие педагогические технологии, которые бы смогли заинтересовать родителей и мотивировать их на включение в деятельность детского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сада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Приходя за ребенком в детский сад, родители часто все свое внимание посвящают телефону. Наблюдая данную картину, мы решили сделать их гаджеты нашими союзниками. Одним из современных интерактивных средств общения  являются QR-коды. QR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Quick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переводится как «быстрый ответ») коды представляют собой миниатюрные носители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данных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Рисунок 10" descr="qrcode_detsadsolnyshko.86.i-schools.ru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4429125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5" descr="qr-code (1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457200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6" descr="Obrazovatelnay programm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572008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8" descr="qrcode1638879657.png"/>
          <p:cNvPicPr>
            <a:picLocks noChangeAspect="1"/>
          </p:cNvPicPr>
          <p:nvPr/>
        </p:nvPicPr>
        <p:blipFill>
          <a:blip r:embed="rId6"/>
          <a:srcRect l="9525" t="9525" r="9525" b="9525"/>
          <a:stretch>
            <a:fillRect/>
          </a:stretch>
        </p:blipFill>
        <p:spPr bwMode="auto">
          <a:xfrm>
            <a:off x="5929322" y="450057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Прямоугольник 9"/>
          <p:cNvSpPr>
            <a:spLocks noChangeArrowheads="1"/>
          </p:cNvSpPr>
          <p:nvPr/>
        </p:nvSpPr>
        <p:spPr bwMode="auto">
          <a:xfrm>
            <a:off x="428625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QR-коды как </a:t>
            </a:r>
            <a:r>
              <a:rPr lang="ru-RU" b="1">
                <a:latin typeface="Georgia" pitchFamily="18" charset="0"/>
                <a:cs typeface="Times New Roman" pitchFamily="18" charset="0"/>
              </a:rPr>
              <a:t>средство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интерактивного общения</a:t>
            </a:r>
          </a:p>
        </p:txBody>
      </p:sp>
      <p:pic>
        <p:nvPicPr>
          <p:cNvPr id="21514" name="Рисунок 12" descr="qrcode_postnikovaalena.tilda.ws.png"/>
          <p:cNvPicPr>
            <a:picLocks noChangeAspect="1"/>
          </p:cNvPicPr>
          <p:nvPr/>
        </p:nvPicPr>
        <p:blipFill>
          <a:blip r:embed="rId7"/>
          <a:srcRect l="4762" t="4762" r="4762" b="4762"/>
          <a:stretch>
            <a:fillRect/>
          </a:stretch>
        </p:blipFill>
        <p:spPr bwMode="auto">
          <a:xfrm>
            <a:off x="7286625" y="450056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qrcode_6512456_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4572008"/>
            <a:ext cx="1214446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ctrTitle"/>
          </p:nvPr>
        </p:nvSpPr>
        <p:spPr>
          <a:xfrm>
            <a:off x="571500" y="1000125"/>
            <a:ext cx="8286750" cy="5000625"/>
          </a:xfrm>
        </p:spPr>
        <p:txBody>
          <a:bodyPr/>
          <a:lstStyle/>
          <a:p>
            <a:pPr algn="just" eaLnBrk="1" hangingPunct="1"/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В Федеральном государственном образовательном стандарте дошкольного образования (ФГОС ДО) уделяется большое внимание работе с родителями, выделяется один из принципов дошкольного образования </a:t>
            </a:r>
            <a:r>
              <a:rPr lang="ru-RU" sz="1800" b="1" i="1" dirty="0" smtClean="0">
                <a:latin typeface="Georgia" pitchFamily="18" charset="0"/>
                <a:cs typeface="Times New Roman" pitchFamily="18" charset="0"/>
              </a:rPr>
              <a:t>- тесное сотрудничество Организации с семьей (п.1.4).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Задача детского сада - «повернуться» лицом к семье, оказать ей педагогическую помощь, привлечь семью на свою сторону в плане единых подходов в воспитании ребенка. ФГОС ориентируют нас на то, что работа с родителями должна иметь дифференцированный подход, необходимо  учитывать социальный статус и микроклимат семьи, родительские запросы и степень заинтересованности деятельностью 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ДО</a:t>
            </a:r>
            <a:endParaRPr lang="ru-RU" sz="1800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4099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11"/>
          <p:cNvSpPr>
            <a:spLocks noChangeArrowheads="1"/>
          </p:cNvSpPr>
          <p:nvPr/>
        </p:nvSpPr>
        <p:spPr bwMode="auto">
          <a:xfrm>
            <a:off x="2071688" y="1571625"/>
            <a:ext cx="67865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Georgia" pitchFamily="18" charset="0"/>
                <a:cs typeface="Times New Roman" pitchFamily="18" charset="0"/>
              </a:rPr>
              <a:t>Закодировать можно:</a:t>
            </a:r>
          </a:p>
          <a:p>
            <a:pPr algn="just"/>
            <a:r>
              <a:rPr lang="ru-RU">
                <a:latin typeface="Georgia" pitchFamily="18" charset="0"/>
                <a:cs typeface="Times New Roman" pitchFamily="18" charset="0"/>
              </a:rPr>
              <a:t>•</a:t>
            </a:r>
            <a:r>
              <a:rPr lang="ru-RU" i="1">
                <a:latin typeface="Georgia" pitchFamily="18" charset="0"/>
                <a:cs typeface="Times New Roman" pitchFamily="18" charset="0"/>
              </a:rPr>
              <a:t>Интернет-адрес</a:t>
            </a:r>
            <a:r>
              <a:rPr lang="ru-RU">
                <a:latin typeface="Georgia" pitchFamily="18" charset="0"/>
                <a:cs typeface="Times New Roman" pitchFamily="18" charset="0"/>
              </a:rPr>
              <a:t>. QR-коды могут содержать ссылки на интернет ресурсы. Прочтение кода направит пользователя на нужный сайт, избавляя от необходимости тщательно вводить множество знаков в адресной строке браузера.</a:t>
            </a:r>
          </a:p>
          <a:p>
            <a:pPr algn="just"/>
            <a:r>
              <a:rPr lang="ru-RU">
                <a:latin typeface="Georgia" pitchFamily="18" charset="0"/>
                <a:cs typeface="Times New Roman" pitchFamily="18" charset="0"/>
              </a:rPr>
              <a:t>•</a:t>
            </a:r>
            <a:r>
              <a:rPr lang="ru-RU" i="1">
                <a:latin typeface="Georgia" pitchFamily="18" charset="0"/>
                <a:cs typeface="Times New Roman" pitchFamily="18" charset="0"/>
              </a:rPr>
              <a:t>Контактные данные</a:t>
            </a:r>
            <a:r>
              <a:rPr lang="ru-RU">
                <a:latin typeface="Georgia" pitchFamily="18" charset="0"/>
                <a:cs typeface="Times New Roman" pitchFamily="18" charset="0"/>
              </a:rPr>
              <a:t>. Можно просканировать код и сохранить контактную информацию в адресной книге телефона или компьютера.</a:t>
            </a:r>
          </a:p>
          <a:p>
            <a:pPr algn="just"/>
            <a:r>
              <a:rPr lang="ru-RU">
                <a:latin typeface="Georgia" pitchFamily="18" charset="0"/>
                <a:cs typeface="Times New Roman" pitchFamily="18" charset="0"/>
              </a:rPr>
              <a:t>•</a:t>
            </a:r>
            <a:r>
              <a:rPr lang="ru-RU" i="1">
                <a:latin typeface="Georgia" pitchFamily="18" charset="0"/>
                <a:cs typeface="Times New Roman" pitchFamily="18" charset="0"/>
              </a:rPr>
              <a:t>Адрес электронной почты</a:t>
            </a:r>
            <a:r>
              <a:rPr lang="ru-RU">
                <a:latin typeface="Georgia" pitchFamily="18" charset="0"/>
                <a:cs typeface="Times New Roman" pitchFamily="18" charset="0"/>
              </a:rPr>
              <a:t>. QR-код может содержать адрес электронной почты и имя адресата.</a:t>
            </a:r>
          </a:p>
          <a:p>
            <a:pPr algn="just"/>
            <a:r>
              <a:rPr lang="ru-RU">
                <a:latin typeface="Georgia" pitchFamily="18" charset="0"/>
                <a:cs typeface="Times New Roman" pitchFamily="18" charset="0"/>
              </a:rPr>
              <a:t>•</a:t>
            </a:r>
            <a:r>
              <a:rPr lang="ru-RU" i="1">
                <a:latin typeface="Georgia" pitchFamily="18" charset="0"/>
                <a:cs typeface="Times New Roman" pitchFamily="18" charset="0"/>
              </a:rPr>
              <a:t>Текст</a:t>
            </a:r>
            <a:r>
              <a:rPr lang="ru-RU">
                <a:latin typeface="Georgia" pitchFamily="18" charset="0"/>
                <a:cs typeface="Times New Roman" pitchFamily="18" charset="0"/>
              </a:rPr>
              <a:t>. Этот формат пригоден для различных целей от сообщения, предоставления рекомендаций  до информационной справки.</a:t>
            </a:r>
          </a:p>
          <a:p>
            <a:pPr algn="just"/>
            <a:endParaRPr lang="ru-RU">
              <a:latin typeface="Georgia" pitchFamily="18" charset="0"/>
            </a:endParaRPr>
          </a:p>
        </p:txBody>
      </p:sp>
      <p:pic>
        <p:nvPicPr>
          <p:cNvPr id="22532" name="Рисунок 5" descr="qrcode163887965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143375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8" descr="qrcode163887965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500188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9" descr="qrcode163887965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85750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428625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QR-коды </a:t>
            </a:r>
            <a:r>
              <a:rPr lang="ru-RU" b="1">
                <a:latin typeface="Georgia" pitchFamily="18" charset="0"/>
                <a:cs typeface="Times New Roman" pitchFamily="18" charset="0"/>
              </a:rPr>
              <a:t>как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средство интерактивного общения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21-12-17_13-05-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285860"/>
            <a:ext cx="4175856" cy="2643206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2021-12-17_13-05-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7" y="1500174"/>
            <a:ext cx="4071967" cy="2286016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Рисунок 7" descr="1437676150_2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428625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QR-коды </a:t>
            </a:r>
            <a:r>
              <a:rPr lang="ru-RU" b="1">
                <a:latin typeface="Georgia" pitchFamily="18" charset="0"/>
                <a:cs typeface="Times New Roman" pitchFamily="18" charset="0"/>
              </a:rPr>
              <a:t>как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средство интерактивного общения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4546" y="3143248"/>
            <a:ext cx="1973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http://qrcoder.ru/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21-12-17_13-05-5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3714752"/>
            <a:ext cx="4175856" cy="256794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43108" y="6215082"/>
            <a:ext cx="3031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https://qrcode.tec-it.com/ru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qrcode_6512456_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6446" y="4357694"/>
            <a:ext cx="1428760" cy="1428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214942" y="3857628"/>
            <a:ext cx="3624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https://ru.qr-code-generator.com/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021-12-15_12-42-10.png"/>
          <p:cNvPicPr>
            <a:picLocks noChangeAspect="1"/>
          </p:cNvPicPr>
          <p:nvPr/>
        </p:nvPicPr>
        <p:blipFill>
          <a:blip r:embed="rId3"/>
          <a:srcRect l="14661" r="14291"/>
          <a:stretch>
            <a:fillRect/>
          </a:stretch>
        </p:blipFill>
        <p:spPr>
          <a:xfrm>
            <a:off x="500063" y="2000250"/>
            <a:ext cx="4500562" cy="28241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1639558895368.jpg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5214938" y="2000250"/>
            <a:ext cx="3571875" cy="2857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Рисунок 12" descr="qr-code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5000625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3" descr="Obrazovatelnay programma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929188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Прямоугольник 8"/>
          <p:cNvSpPr>
            <a:spLocks noChangeArrowheads="1"/>
          </p:cNvSpPr>
          <p:nvPr/>
        </p:nvSpPr>
        <p:spPr bwMode="auto">
          <a:xfrm>
            <a:off x="428625" y="71437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QR-коды как средство интерактивного общения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642938" y="571500"/>
            <a:ext cx="6215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Преимущества использования ИКТ при взаимодействии с родителями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63" y="1571625"/>
          <a:ext cx="8143932" cy="45110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71966"/>
                <a:gridCol w="407196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Развитие сотрудничества между педагогами и родителями посредством общения</a:t>
                      </a:r>
                      <a:r>
                        <a:rPr lang="ru-RU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 на страницах сайта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Информирование родителей о закономерностях развития и особенностях</a:t>
                      </a:r>
                      <a:r>
                        <a:rPr lang="ru-RU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 образования детей дошкольного возраста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Педагогическое просвещение</a:t>
                      </a:r>
                      <a:r>
                        <a:rPr lang="ru-RU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 родителей (полезные ссылки, статьи)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Возможность проведения мониторинга онлайн (опросники, анкетирование)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Знакомство родителей с деятельностью ДОУ через информирование о предстоящих мероприятиях, новостях, объявлениях, фоторепортажей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Размещение полезной информации,</a:t>
                      </a:r>
                      <a:r>
                        <a:rPr lang="ru-RU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 интересной для родителей и детей: смешные высказывания детей, лучшие рисунки, поделки, тексты песен и стихотворений для разучивания дома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Своевременное информирование через электронную почту</a:t>
                      </a:r>
                      <a:r>
                        <a:rPr lang="ru-RU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700" b="0" baseline="0" dirty="0" err="1" smtClean="0">
                          <a:latin typeface="Georgia" pitchFamily="18" charset="0"/>
                          <a:cs typeface="Times New Roman" pitchFamily="18" charset="0"/>
                        </a:rPr>
                        <a:t>Viber</a:t>
                      </a:r>
                      <a:r>
                        <a:rPr lang="en-US" sz="1700" b="0" baseline="0" dirty="0" smtClean="0">
                          <a:latin typeface="Georgia" pitchFamily="18" charset="0"/>
                          <a:cs typeface="Times New Roman" pitchFamily="18" charset="0"/>
                        </a:rPr>
                        <a:t>, WhatsApp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latin typeface="Georgia" pitchFamily="18" charset="0"/>
                          <a:cs typeface="Times New Roman" pitchFamily="18" charset="0"/>
                        </a:rPr>
                        <a:t>Непосредственный обмен видео-фотоматериалами на страницах сайта</a:t>
                      </a:r>
                      <a:endParaRPr lang="ru-RU" sz="17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596" name="Рисунок 8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71500" y="571500"/>
            <a:ext cx="600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Мониторинг использования родителями цифровых образовательных ресурсов МКДО</a:t>
            </a:r>
          </a:p>
        </p:txBody>
      </p:sp>
      <p:pic>
        <p:nvPicPr>
          <p:cNvPr id="11" name="Рисунок 10" descr="2021-12-15_14-39-32.png"/>
          <p:cNvPicPr>
            <a:picLocks noChangeAspect="1"/>
          </p:cNvPicPr>
          <p:nvPr/>
        </p:nvPicPr>
        <p:blipFill>
          <a:blip r:embed="rId3"/>
          <a:srcRect r="8021" b="29310"/>
          <a:stretch>
            <a:fillRect/>
          </a:stretch>
        </p:blipFill>
        <p:spPr>
          <a:xfrm>
            <a:off x="428625" y="1857375"/>
            <a:ext cx="8353425" cy="33575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25" y="0"/>
            <a:ext cx="9286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714375" y="571500"/>
            <a:ext cx="600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Анализ использования родителями </a:t>
            </a:r>
          </a:p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цифровых ресурсов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14348" y="2571744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143000" y="2071688"/>
            <a:ext cx="6500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Georgia" pitchFamily="18" charset="0"/>
              </a:rPr>
              <a:t>Анкета  эффективности  обращения родителей  к официальному  сайту  МБДОУ «ДСОВ «Солнышко»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928688" y="571500"/>
            <a:ext cx="600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Анализ использования родителями </a:t>
            </a:r>
          </a:p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цифровых о ресурсов</a:t>
            </a:r>
          </a:p>
        </p:txBody>
      </p:sp>
      <p:pic>
        <p:nvPicPr>
          <p:cNvPr id="10" name="Рисунок 9" descr="2021-12-15_14-40-14.png"/>
          <p:cNvPicPr>
            <a:picLocks noChangeAspect="1"/>
          </p:cNvPicPr>
          <p:nvPr/>
        </p:nvPicPr>
        <p:blipFill>
          <a:blip r:embed="rId2"/>
          <a:srcRect l="28125" t="8269" r="28125" b="4079"/>
          <a:stretch>
            <a:fillRect/>
          </a:stretch>
        </p:blipFill>
        <p:spPr>
          <a:xfrm>
            <a:off x="1475656" y="1556792"/>
            <a:ext cx="5732010" cy="40164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Рисунок 7" descr="1437676150_2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1857364"/>
            <a:ext cx="8358246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Муниципальное бюджетное дошкольное 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«Детский сад общеразвивающего вида «Солнышко»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Адрес учреждения:</a:t>
            </a:r>
            <a:endParaRPr lang="ru-RU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пгт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. Октябрьское,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ул. Пионерская, д. 11а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Телефон: 8(34678)2-11-82,2-11-80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E-mail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: </a:t>
            </a:r>
            <a:r>
              <a:rPr lang="en-US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  <a:hlinkClick r:id="rId3"/>
              </a:rPr>
              <a:t>Sol-ds@oktregion.ru</a:t>
            </a:r>
            <a:endParaRPr lang="ru-RU" sz="2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Официальный сайт: </a:t>
            </a:r>
            <a:r>
              <a:rPr lang="en-US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  <a:hlinkClick r:id="rId4"/>
              </a:rPr>
              <a:t>https://detsadsolnyshko.86.i-schools.ru</a:t>
            </a:r>
            <a:r>
              <a:rPr lang="en-US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  <a:hlinkClick r:id="rId4"/>
              </a:rPr>
              <a:t>/</a:t>
            </a:r>
            <a:endParaRPr lang="ru-RU" sz="2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686284c225793a9dcdc379ffc8d9446-quality_50Xresize_crop_1Xallow_enlarge_0Xw_367Xh_2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500174"/>
            <a:ext cx="3580398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4000500" y="1857375"/>
            <a:ext cx="48577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Georgia" pitchFamily="18" charset="0"/>
                <a:cs typeface="Times New Roman" pitchFamily="18" charset="0"/>
              </a:rPr>
              <a:t>Занятость родителей и ограничение во времени для получения большого объема информации являются основной проблемой современных родителей и поэтому возникает необходимость поиска новых форм взаимодействия семьи и детского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сада</a:t>
            </a:r>
            <a:endParaRPr lang="ru-RU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Georgia" pitchFamily="18" charset="0"/>
                <a:cs typeface="Times New Roman" pitchFamily="18" charset="0"/>
              </a:rPr>
              <a:t>Одной из таких форм является использование цифровых технологий в работе с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родителями</a:t>
            </a:r>
            <a:endParaRPr lang="ru-RU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Georgia" pitchFamily="18" charset="0"/>
            </a:endParaRPr>
          </a:p>
        </p:txBody>
      </p:sp>
      <p:pic>
        <p:nvPicPr>
          <p:cNvPr id="9" name="Рисунок 8" descr="unna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929066"/>
            <a:ext cx="2518030" cy="2033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642938" y="5143500"/>
            <a:ext cx="7858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Georgia" pitchFamily="18" charset="0"/>
                <a:cs typeface="Times New Roman" pitchFamily="18" charset="0"/>
              </a:rPr>
              <a:t>Проблема активного использования цифровых технологий в образовательном процессе, а так же в работе с родителями встала перед нами в сложное время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пандемии</a:t>
            </a:r>
            <a:endParaRPr lang="ru-RU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05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500188"/>
            <a:ext cx="6000750" cy="33734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Рисунок 11" descr="covid-19-4960254_128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2714625"/>
            <a:ext cx="30575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75" y="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428625" y="3714750"/>
            <a:ext cx="8429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Обучение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использованию базовым программным обеспечением для работы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Microsoft Office Excel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(на сайте цифровой гражданин Югры)</a:t>
            </a:r>
          </a:p>
          <a:p>
            <a:pPr algn="just">
              <a:buFont typeface="Arial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Обучение </a:t>
            </a:r>
            <a:r>
              <a:rPr lang="ru-RU" dirty="0">
                <a:latin typeface="Georgia" pitchFamily="18" charset="0"/>
                <a:cs typeface="Times New Roman" pitchFamily="18" charset="0"/>
              </a:rPr>
              <a:t>использованию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базовым программным обеспечением для работы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Microsoft Office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(на сайте цифровой гражданин Югры)</a:t>
            </a:r>
          </a:p>
          <a:p>
            <a:pPr algn="just">
              <a:buFont typeface="Arial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Обучение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информационной безопасности в сети интернет(на сайте цифровой гражданин Югры)</a:t>
            </a:r>
          </a:p>
          <a:p>
            <a:pPr algn="just">
              <a:buFont typeface="Arial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грамотность: работа с социальными сетями и приложениями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мобильном устройстве</a:t>
            </a:r>
          </a:p>
        </p:txBody>
      </p:sp>
      <p:pic>
        <p:nvPicPr>
          <p:cNvPr id="11" name="Рисунок 10" descr="IMG_05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214438"/>
            <a:ext cx="2357437" cy="16684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05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3" y="1428750"/>
            <a:ext cx="2357437" cy="16684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058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0" y="1571625"/>
            <a:ext cx="1357313" cy="1919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_05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5" y="1714500"/>
            <a:ext cx="2357438" cy="16668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6" name="TextBox 11"/>
          <p:cNvSpPr txBox="1">
            <a:spLocks noChangeArrowheads="1"/>
          </p:cNvSpPr>
          <p:nvPr/>
        </p:nvSpPr>
        <p:spPr bwMode="auto">
          <a:xfrm>
            <a:off x="142875" y="714375"/>
            <a:ext cx="6929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Методический проект «Цифровые технологии»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785786" y="1714488"/>
          <a:ext cx="7143800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42875" y="285750"/>
            <a:ext cx="6786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Диаграмма повышения квалификации педагогов МБДОУ «ДСОВ «Солнышко» в рамках методического проекта «Цифровые технологии»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3786188" y="185737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Октябрь 2021 год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семинар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«Использование цифровых технологий в работе педагога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Ноябрь 2021 год</a:t>
            </a:r>
            <a:endParaRPr lang="en-US" sz="2000" b="1" i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смотр-конкурс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«Использование цифровых технологий в работе с родителями по ранней профориентации детей»</a:t>
            </a:r>
          </a:p>
        </p:txBody>
      </p:sp>
      <p:pic>
        <p:nvPicPr>
          <p:cNvPr id="11" name="Рисунок 10" descr="IMG_05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571625"/>
            <a:ext cx="3286125" cy="21891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MG_05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857625"/>
            <a:ext cx="3286125" cy="21891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642938" y="571500"/>
            <a:ext cx="614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  <a:cs typeface="Times New Roman" pitchFamily="18" charset="0"/>
              </a:rPr>
              <a:t>Семинары, конкурсы в рамках методического проекта «Цифровые технологии»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0"/>
          <p:cNvSpPr txBox="1">
            <a:spLocks noChangeArrowheads="1"/>
          </p:cNvSpPr>
          <p:nvPr/>
        </p:nvSpPr>
        <p:spPr bwMode="auto">
          <a:xfrm>
            <a:off x="214313" y="571500"/>
            <a:ext cx="6786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Система работы </a:t>
            </a:r>
          </a:p>
          <a:p>
            <a:pPr algn="ctr" fontAlgn="t"/>
            <a:r>
              <a:rPr lang="ru-RU" b="1">
                <a:latin typeface="Georgia" pitchFamily="18" charset="0"/>
                <a:cs typeface="Times New Roman" pitchFamily="18" charset="0"/>
              </a:rPr>
              <a:t>по взаимодействию с родителями в цифровой среде</a:t>
            </a:r>
          </a:p>
        </p:txBody>
      </p:sp>
      <p:pic>
        <p:nvPicPr>
          <p:cNvPr id="10243" name="Рисунок 11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955685"/>
              </p:ext>
            </p:extLst>
          </p:nvPr>
        </p:nvGraphicFramePr>
        <p:xfrm>
          <a:off x="500063" y="1500188"/>
          <a:ext cx="7643865" cy="45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7955"/>
                <a:gridCol w="2547955"/>
                <a:gridCol w="25479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Формы онлайн взаимодействия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Методы онлайн взаимодействия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Повышение педагогической культуры родителей 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Вовлечение родителей в образовательный процесс </a:t>
                      </a:r>
                      <a:endParaRPr lang="ru-RU" sz="1600" dirty="0" smtClean="0">
                        <a:latin typeface="Georgia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Изучение  </a:t>
                      </a: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образовательных потребностей 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Изучение, обобщение и распространение  положительного опыта семейного воспитания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ru-RU" sz="1600" dirty="0" err="1" smtClean="0">
                          <a:latin typeface="Georgia" pitchFamily="18" charset="0"/>
                          <a:cs typeface="Times New Roman" pitchFamily="18" charset="0"/>
                        </a:rPr>
                        <a:t>Психолого</a:t>
                      </a: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педагогическое просвещение родителей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Родительские собрания 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Консультационная помощь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Индивидуальные беседы 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Наглядно– </a:t>
                      </a: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информационные формы взаимодействия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Анкетирование 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Библиотека для родителей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Выставки 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Семейные проекты</a:t>
                      </a:r>
                    </a:p>
                    <a:p>
                      <a:pPr marL="88900" indent="0"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Викторины</a:t>
                      </a:r>
                    </a:p>
                    <a:p>
                      <a:endParaRPr lang="ru-RU" sz="160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Беседа, анкетирование, тестирование  социологические исследования  </a:t>
                      </a:r>
                    </a:p>
                    <a:p>
                      <a:pPr marL="0" indent="0" algn="l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Дискуссионные </a:t>
                      </a: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вопросы </a:t>
                      </a:r>
                      <a:endParaRPr lang="ru-RU" sz="1600" dirty="0" smtClean="0">
                        <a:latin typeface="Georgia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Просмотры детской деятельности</a:t>
                      </a:r>
                    </a:p>
                    <a:p>
                      <a:pPr marL="0" indent="0" algn="l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Georgia" pitchFamily="18" charset="0"/>
                          <a:cs typeface="Times New Roman" pitchFamily="18" charset="0"/>
                        </a:rPr>
                        <a:t>Игровые задания для домашнего общения с детьми</a:t>
                      </a:r>
                    </a:p>
                    <a:p>
                      <a:endParaRPr lang="ru-RU" sz="160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7" descr="1437676150_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714375" y="1428750"/>
            <a:ext cx="7500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Georgia" pitchFamily="18" charset="0"/>
                <a:cs typeface="Times New Roman" pitchFamily="18" charset="0"/>
              </a:rPr>
              <a:t>Нормативно-правовые документы</a:t>
            </a:r>
          </a:p>
          <a:p>
            <a:pPr algn="ctr"/>
            <a:endParaRPr lang="en-US" sz="2000" b="1" dirty="0">
              <a:latin typeface="Georgia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Положение о сайте в МБДОУ  «ДСОВ «Солнышко»</a:t>
            </a:r>
          </a:p>
          <a:p>
            <a:pPr>
              <a:buFont typeface="Arial" charset="0"/>
              <a:buChar char="•"/>
            </a:pPr>
            <a:endParaRPr lang="ru-RU" sz="2000" dirty="0">
              <a:latin typeface="Georgia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Положение об этике общения в родительских чатах в социальных сетях и мессенджерах в МБДОУ «ДСОВ «Солнышко»</a:t>
            </a:r>
          </a:p>
          <a:p>
            <a:pPr>
              <a:buFont typeface="Arial" charset="0"/>
              <a:buChar char="•"/>
            </a:pPr>
            <a:endParaRPr lang="ru-RU" sz="2000" dirty="0">
              <a:latin typeface="Georgia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Положение о защите, хранении, обработке и передаче персональных данных воспитанников и их родителей (законных представителей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)</a:t>
            </a:r>
            <a:endParaRPr lang="ru-RU" sz="2000" dirty="0">
              <a:latin typeface="Georgia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ru-RU" sz="2000" dirty="0">
              <a:latin typeface="Georgia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Положение об организации дистанционного обучения в МБДОУ ДСОВ «Солнышко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»</a:t>
            </a:r>
            <a:endParaRPr lang="ru-RU" sz="2000" dirty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884</Words>
  <Application>Microsoft Office PowerPoint</Application>
  <PresentationFormat>Экран (4:3)</PresentationFormat>
  <Paragraphs>123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Wingdings</vt:lpstr>
      <vt:lpstr>Тема Office</vt:lpstr>
      <vt:lpstr>Специальное оформление</vt:lpstr>
      <vt:lpstr>Муниципальный семинар «Цифровая грамотность педагога дошкольной организации» 21 декабря 2021 год</vt:lpstr>
      <vt:lpstr>В Федеральном государственном образовательном стандарте дошкольного образования (ФГОС ДО) уделяется большое внимание работе с родителями, выделяется один из принципов дошкольного образования - тесное сотрудничество Организации с семьей (п.1.4). Задача детского сада - «повернуться» лицом к семье, оказать ей педагогическую помощь, привлечь семью на свою сторону в плане единых подходов в воспитании ребенка. ФГОС ориентируют нас на то, что работа с родителями должна иметь дифференцированный подход, необходимо  учитывать социальный статус и микроклимат семьи, родительские запросы и степень заинтересованности деятельностью 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Наталья С. Попова</cp:lastModifiedBy>
  <cp:revision>93</cp:revision>
  <dcterms:created xsi:type="dcterms:W3CDTF">2011-11-28T19:44:49Z</dcterms:created>
  <dcterms:modified xsi:type="dcterms:W3CDTF">2021-12-29T04:36:24Z</dcterms:modified>
</cp:coreProperties>
</file>